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embeddings/oleObject1.docx" ContentType="application/vnd.openxmlformats-officedocument.wordprocessingml.document"/>
  <Override PartName="/ppt/theme/theme1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media/image7.jpeg" ContentType="image/jpeg"/>
  <Override PartName="/ppt/media/image1.png" ContentType="image/png"/>
  <Override PartName="/ppt/media/image2.jpeg" ContentType="image/jpeg"/>
  <Override PartName="/ppt/media/image1.emf" ContentType="image/x-emf"/>
  <Override PartName="/ppt/media/image8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2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ru-RU" sz="4400" spc="-1" strike="noStrike">
                <a:solidFill>
                  <a:srgbClr val="000000"/>
                </a:solidFill>
                <a:latin typeface="Calibri Light"/>
              </a:rPr>
              <a:t>Образец заголовка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Образец текста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Второй уровень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Третий уровень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Четвертый уровень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Пятый уровень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2B7EBF6D-7651-4EE7-8212-779367352FC9}" type="datetime">
              <a:rPr b="0" lang="ru-RU" sz="1200" spc="-1" strike="noStrike">
                <a:solidFill>
                  <a:srgbClr val="8b8b8b"/>
                </a:solidFill>
                <a:latin typeface="Calibri"/>
              </a:rPr>
              <a:t>10.12.24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FB312773-8894-4719-A666-7EA40F848F4E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7</a:t>
            </a:fld>
            <a:endParaRPr b="0" lang="ru-RU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image" Target="../media/image7.jpeg"/><Relationship Id="rId4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package" Target="../embeddings/oleObject1.docx"/><Relationship Id="rId3" Type="http://schemas.openxmlformats.org/officeDocument/2006/relationships/image" Target="../media/image1.emf"/><Relationship Id="rId4" Type="http://schemas.openxmlformats.org/officeDocument/2006/relationships/image" Target="../media/image2.png"/><Relationship Id="rId5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64bc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ustomShape 1"/>
          <p:cNvSpPr/>
          <p:nvPr/>
        </p:nvSpPr>
        <p:spPr>
          <a:xfrm>
            <a:off x="162000" y="127440"/>
            <a:ext cx="11840400" cy="6585480"/>
          </a:xfrm>
          <a:prstGeom prst="rect">
            <a:avLst/>
          </a:prstGeom>
          <a:noFill/>
          <a:ln w="3492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2" name="CustomShape 2"/>
          <p:cNvSpPr/>
          <p:nvPr/>
        </p:nvSpPr>
        <p:spPr>
          <a:xfrm>
            <a:off x="5247000" y="611640"/>
            <a:ext cx="1670760" cy="144036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bg1"/>
          </a:solidFill>
          <a:ln w="3816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3" name="CustomShape 3"/>
          <p:cNvSpPr/>
          <p:nvPr/>
        </p:nvSpPr>
        <p:spPr>
          <a:xfrm>
            <a:off x="518760" y="2370240"/>
            <a:ext cx="11313720" cy="1571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90000"/>
              </a:lnSpc>
            </a:pPr>
            <a:r>
              <a:rPr b="0" lang="ru-RU" sz="5400" spc="-1" strike="noStrike">
                <a:solidFill>
                  <a:srgbClr val="0d0d0d"/>
                </a:solidFill>
                <a:latin typeface="Arial Narrow"/>
              </a:rPr>
              <a:t>Тема работы: «Определение пригодности почв пришкольной территории»</a:t>
            </a:r>
            <a:endParaRPr b="0" lang="ru-RU" sz="5400" spc="-1" strike="noStrike">
              <a:latin typeface="Arial"/>
            </a:endParaRPr>
          </a:p>
        </p:txBody>
      </p:sp>
      <p:sp>
        <p:nvSpPr>
          <p:cNvPr id="44" name="CustomShape 4"/>
          <p:cNvSpPr/>
          <p:nvPr/>
        </p:nvSpPr>
        <p:spPr>
          <a:xfrm>
            <a:off x="5423040" y="763560"/>
            <a:ext cx="1318680" cy="1136520"/>
          </a:xfrm>
          <a:prstGeom prst="hexagon">
            <a:avLst>
              <a:gd name="adj" fmla="val 25000"/>
              <a:gd name="vf" fmla="val 115470"/>
            </a:avLst>
          </a:prstGeom>
          <a:noFill/>
          <a:ln w="3816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5" name="CustomShape 5"/>
          <p:cNvSpPr/>
          <p:nvPr/>
        </p:nvSpPr>
        <p:spPr>
          <a:xfrm>
            <a:off x="3355200" y="4071240"/>
            <a:ext cx="6580800" cy="2408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80000"/>
              </a:lnSpc>
              <a:spcBef>
                <a:spcPts val="2251"/>
              </a:spcBef>
            </a:pPr>
            <a:r>
              <a:rPr b="0" lang="ru-RU" sz="2400" spc="69" strike="noStrike">
                <a:solidFill>
                  <a:srgbClr val="0d0d0d"/>
                </a:solidFill>
                <a:latin typeface="Arial"/>
                <a:ea typeface="Muller Light"/>
              </a:rPr>
              <a:t>Работу выполнили ученики 8-го класса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80000"/>
              </a:lnSpc>
              <a:spcBef>
                <a:spcPts val="2251"/>
              </a:spcBef>
            </a:pPr>
            <a:r>
              <a:rPr b="0" lang="ru-RU" sz="2400" spc="69" strike="noStrike">
                <a:solidFill>
                  <a:srgbClr val="0d0d0d"/>
                </a:solidFill>
                <a:latin typeface="Arial"/>
                <a:ea typeface="Muller Light"/>
              </a:rPr>
              <a:t>МБОУ ООШ №3 г. Дигора 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80000"/>
              </a:lnSpc>
              <a:spcBef>
                <a:spcPts val="2251"/>
              </a:spcBef>
            </a:pPr>
            <a:r>
              <a:rPr b="0" lang="ru-RU" sz="2400" spc="69" strike="noStrike">
                <a:solidFill>
                  <a:srgbClr val="0d0d0d"/>
                </a:solidFill>
                <a:latin typeface="Arial"/>
                <a:ea typeface="Muller Light"/>
              </a:rPr>
              <a:t>Научный руководитель: 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80000"/>
              </a:lnSpc>
              <a:spcBef>
                <a:spcPts val="2251"/>
              </a:spcBef>
            </a:pPr>
            <a:r>
              <a:rPr b="0" lang="ru-RU" sz="2400" spc="69" strike="noStrike">
                <a:solidFill>
                  <a:srgbClr val="0d0d0d"/>
                </a:solidFill>
                <a:latin typeface="Arial"/>
                <a:ea typeface="Muller Light"/>
              </a:rPr>
              <a:t>Учитель химии и  биологии Корнаева Д. А.</a:t>
            </a:r>
            <a:br/>
            <a:r>
              <a:rPr b="0" lang="ru-RU" sz="2400" spc="69" strike="noStrike">
                <a:solidFill>
                  <a:srgbClr val="0d0d0d"/>
                </a:solidFill>
                <a:latin typeface="Arial"/>
                <a:ea typeface="Muller Light"/>
              </a:rPr>
              <a:t>Учитель географии Лолаева З. Б.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46" name="Line 6"/>
          <p:cNvSpPr/>
          <p:nvPr/>
        </p:nvSpPr>
        <p:spPr>
          <a:xfrm>
            <a:off x="9953640" y="609480"/>
            <a:ext cx="2368800" cy="0"/>
          </a:xfrm>
          <a:prstGeom prst="line">
            <a:avLst/>
          </a:prstGeom>
          <a:ln w="3816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7" name="Line 7"/>
          <p:cNvSpPr/>
          <p:nvPr/>
        </p:nvSpPr>
        <p:spPr>
          <a:xfrm>
            <a:off x="9065520" y="861840"/>
            <a:ext cx="3683520" cy="0"/>
          </a:xfrm>
          <a:prstGeom prst="line">
            <a:avLst/>
          </a:prstGeom>
          <a:ln w="3816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8" name="Line 8"/>
          <p:cNvSpPr/>
          <p:nvPr/>
        </p:nvSpPr>
        <p:spPr>
          <a:xfrm>
            <a:off x="9953640" y="1105920"/>
            <a:ext cx="2368800" cy="0"/>
          </a:xfrm>
          <a:prstGeom prst="line">
            <a:avLst/>
          </a:prstGeom>
          <a:ln w="3816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" name="Line 9"/>
          <p:cNvSpPr/>
          <p:nvPr/>
        </p:nvSpPr>
        <p:spPr>
          <a:xfrm flipH="1">
            <a:off x="-558000" y="5790960"/>
            <a:ext cx="2368440" cy="0"/>
          </a:xfrm>
          <a:prstGeom prst="line">
            <a:avLst/>
          </a:prstGeom>
          <a:ln w="3816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0" name="Line 10"/>
          <p:cNvSpPr/>
          <p:nvPr/>
        </p:nvSpPr>
        <p:spPr>
          <a:xfrm flipH="1">
            <a:off x="-1106640" y="6043680"/>
            <a:ext cx="3683160" cy="0"/>
          </a:xfrm>
          <a:prstGeom prst="line">
            <a:avLst/>
          </a:prstGeom>
          <a:ln w="3816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1" name="Line 11"/>
          <p:cNvSpPr/>
          <p:nvPr/>
        </p:nvSpPr>
        <p:spPr>
          <a:xfrm flipH="1">
            <a:off x="-505080" y="6287400"/>
            <a:ext cx="2368440" cy="0"/>
          </a:xfrm>
          <a:prstGeom prst="line">
            <a:avLst/>
          </a:prstGeom>
          <a:ln w="3816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2" name="CustomShape 12"/>
          <p:cNvSpPr/>
          <p:nvPr/>
        </p:nvSpPr>
        <p:spPr>
          <a:xfrm>
            <a:off x="10835280" y="5400360"/>
            <a:ext cx="1786680" cy="154008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bg1"/>
          </a:solidFill>
          <a:ln w="3816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3" name="CustomShape 13"/>
          <p:cNvSpPr/>
          <p:nvPr/>
        </p:nvSpPr>
        <p:spPr>
          <a:xfrm>
            <a:off x="11060280" y="5601960"/>
            <a:ext cx="1318680" cy="1136520"/>
          </a:xfrm>
          <a:prstGeom prst="hexagon">
            <a:avLst>
              <a:gd name="adj" fmla="val 25000"/>
              <a:gd name="vf" fmla="val 115470"/>
            </a:avLst>
          </a:prstGeom>
          <a:noFill/>
          <a:ln w="38160">
            <a:solidFill>
              <a:srgbClr val="f0662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4" name="CustomShape 14"/>
          <p:cNvSpPr/>
          <p:nvPr/>
        </p:nvSpPr>
        <p:spPr>
          <a:xfrm>
            <a:off x="-770040" y="-246960"/>
            <a:ext cx="2939760" cy="242568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bg1"/>
          </a:solidFill>
          <a:ln w="3816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5" name="CustomShape 15"/>
          <p:cNvSpPr/>
          <p:nvPr/>
        </p:nvSpPr>
        <p:spPr>
          <a:xfrm>
            <a:off x="-648360" y="-173520"/>
            <a:ext cx="2714760" cy="2225520"/>
          </a:xfrm>
          <a:prstGeom prst="hexagon">
            <a:avLst>
              <a:gd name="adj" fmla="val 25000"/>
              <a:gd name="vf" fmla="val 115470"/>
            </a:avLst>
          </a:prstGeom>
          <a:noFill/>
          <a:ln w="38160">
            <a:solidFill>
              <a:srgbClr val="f0662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56" name="Рисунок 19" descr=""/>
          <p:cNvPicPr/>
          <p:nvPr/>
        </p:nvPicPr>
        <p:blipFill>
          <a:blip r:embed="rId1"/>
          <a:stretch/>
        </p:blipFill>
        <p:spPr>
          <a:xfrm>
            <a:off x="5764680" y="1035000"/>
            <a:ext cx="657720" cy="657720"/>
          </a:xfrm>
          <a:prstGeom prst="rect">
            <a:avLst/>
          </a:prstGeom>
          <a:ln>
            <a:noFill/>
          </a:ln>
        </p:spPr>
      </p:pic>
      <p:pic>
        <p:nvPicPr>
          <p:cNvPr id="57" name="Рисунок 20" descr=""/>
          <p:cNvPicPr/>
          <p:nvPr/>
        </p:nvPicPr>
        <p:blipFill>
          <a:blip r:embed="rId2"/>
          <a:stretch/>
        </p:blipFill>
        <p:spPr>
          <a:xfrm>
            <a:off x="-157680" y="862200"/>
            <a:ext cx="1967760" cy="6177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Line 1"/>
          <p:cNvSpPr/>
          <p:nvPr/>
        </p:nvSpPr>
        <p:spPr>
          <a:xfrm>
            <a:off x="8037000" y="6199200"/>
            <a:ext cx="4280040" cy="0"/>
          </a:xfrm>
          <a:prstGeom prst="line">
            <a:avLst/>
          </a:prstGeom>
          <a:ln cap="rnd" w="54000">
            <a:solidFill>
              <a:srgbClr val="f0662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2" name="Line 2"/>
          <p:cNvSpPr/>
          <p:nvPr/>
        </p:nvSpPr>
        <p:spPr>
          <a:xfrm>
            <a:off x="9199080" y="6453000"/>
            <a:ext cx="4280040" cy="0"/>
          </a:xfrm>
          <a:prstGeom prst="line">
            <a:avLst/>
          </a:prstGeom>
          <a:ln cap="rnd" w="540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3" name="Line 3"/>
          <p:cNvSpPr/>
          <p:nvPr/>
        </p:nvSpPr>
        <p:spPr>
          <a:xfrm>
            <a:off x="9025200" y="5944320"/>
            <a:ext cx="4280040" cy="0"/>
          </a:xfrm>
          <a:prstGeom prst="line">
            <a:avLst/>
          </a:prstGeom>
          <a:ln cap="rnd" w="540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4" name="CustomShape 4"/>
          <p:cNvSpPr/>
          <p:nvPr/>
        </p:nvSpPr>
        <p:spPr>
          <a:xfrm>
            <a:off x="322920" y="1368000"/>
            <a:ext cx="8821080" cy="3748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Заключение</a:t>
            </a:r>
            <a:endParaRPr b="0" lang="ru-RU" sz="2000" spc="-1" strike="noStrike">
              <a:latin typeface="Arial"/>
            </a:endParaRPr>
          </a:p>
          <a:p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Таким образом, в ходе выполнения исследовательской работы:</a:t>
            </a:r>
            <a:endParaRPr b="0" lang="ru-RU" sz="2000" spc="-1" strike="noStrike">
              <a:latin typeface="Arial"/>
            </a:endParaRPr>
          </a:p>
          <a:p>
            <a:r>
              <a:rPr b="0" lang="ru-RU" sz="2000" spc="-1" strike="noStrike">
                <a:solidFill>
                  <a:srgbClr val="000000"/>
                </a:solidFill>
                <a:latin typeface="Arial"/>
                <a:ea typeface="Times New Roman"/>
              </a:rPr>
              <a:t>Был осуществлен </a:t>
            </a:r>
            <a:r>
              <a:rPr b="0" lang="ru-RU" sz="2000" spc="-1" strike="noStrike">
                <a:solidFill>
                  <a:srgbClr val="000000"/>
                </a:solidFill>
                <a:latin typeface="Arial"/>
                <a:ea typeface="Times New Roman"/>
              </a:rPr>
              <a:t>информационный поиск по проблеме исследования, проанализирована и систематизирована полученная информация по видам почв, плодородию и элементному питанию растений.</a:t>
            </a:r>
            <a:endParaRPr b="0" lang="ru-RU" sz="2000" spc="-1" strike="noStrike">
              <a:latin typeface="Arial"/>
            </a:endParaRPr>
          </a:p>
          <a:p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Были выделены зоны пришкольного участка  для анализа почвы, взяты образцы.</a:t>
            </a:r>
            <a:endParaRPr b="0" lang="ru-RU" sz="2000" spc="-1" strike="noStrike">
              <a:latin typeface="Arial"/>
            </a:endParaRPr>
          </a:p>
          <a:p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Изучены взятые образцы на состав, плодородие, содержание воды, кислотность.</a:t>
            </a:r>
            <a:endParaRPr b="0" lang="ru-RU" sz="2000" spc="-1" strike="noStrike">
              <a:latin typeface="Arial"/>
            </a:endParaRPr>
          </a:p>
          <a:p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Проанализированы полученные результаты и сформулированы конкретные рекомендации по поддержанию плодородия почвы пришкольного участка.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35" name="CustomShape 5"/>
          <p:cNvSpPr/>
          <p:nvPr/>
        </p:nvSpPr>
        <p:spPr>
          <a:xfrm>
            <a:off x="8976240" y="-714960"/>
            <a:ext cx="3687840" cy="3687840"/>
          </a:xfrm>
          <a:prstGeom prst="ellipse">
            <a:avLst/>
          </a:prstGeom>
          <a:solidFill>
            <a:srgbClr val="64bc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6" name="CustomShape 6"/>
          <p:cNvSpPr/>
          <p:nvPr/>
        </p:nvSpPr>
        <p:spPr>
          <a:xfrm>
            <a:off x="7267320" y="-1303560"/>
            <a:ext cx="2847240" cy="2847240"/>
          </a:xfrm>
          <a:prstGeom prst="ellipse">
            <a:avLst/>
          </a:prstGeom>
          <a:noFill/>
          <a:ln cap="rnd" w="5076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7" name="CustomShape 7"/>
          <p:cNvSpPr/>
          <p:nvPr/>
        </p:nvSpPr>
        <p:spPr>
          <a:xfrm>
            <a:off x="613440" y="1422000"/>
            <a:ext cx="305244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38" name="" descr=""/>
          <p:cNvPicPr/>
          <p:nvPr/>
        </p:nvPicPr>
        <p:blipFill>
          <a:blip r:embed="rId1"/>
          <a:stretch/>
        </p:blipFill>
        <p:spPr>
          <a:xfrm>
            <a:off x="9072000" y="1863720"/>
            <a:ext cx="2966760" cy="39682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CustomShape 1"/>
          <p:cNvSpPr/>
          <p:nvPr/>
        </p:nvSpPr>
        <p:spPr>
          <a:xfrm>
            <a:off x="596160" y="772200"/>
            <a:ext cx="703800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3600" spc="-1" strike="noStrike">
                <a:solidFill>
                  <a:srgbClr val="0d0d0d"/>
                </a:solidFill>
                <a:latin typeface="Arial Narrow"/>
              </a:rPr>
              <a:t>Содержательные элементы работы</a:t>
            </a:r>
            <a:endParaRPr b="0" lang="ru-RU" sz="3600" spc="-1" strike="noStrike">
              <a:latin typeface="Arial"/>
            </a:endParaRPr>
          </a:p>
        </p:txBody>
      </p:sp>
      <p:sp>
        <p:nvSpPr>
          <p:cNvPr id="59" name="CustomShape 2"/>
          <p:cNvSpPr/>
          <p:nvPr/>
        </p:nvSpPr>
        <p:spPr>
          <a:xfrm>
            <a:off x="662400" y="2042280"/>
            <a:ext cx="429480" cy="471240"/>
          </a:xfrm>
          <a:custGeom>
            <a:avLst/>
            <a:gdLst/>
            <a:ahLst/>
            <a:rect l="l" t="t" r="r" b="b"/>
            <a:pathLst>
              <a:path w="1701800" h="1341120">
                <a:moveTo>
                  <a:pt x="1498600" y="0"/>
                </a:moveTo>
                <a:lnTo>
                  <a:pt x="1701800" y="203200"/>
                </a:lnTo>
                <a:lnTo>
                  <a:pt x="563880" y="1341120"/>
                </a:lnTo>
                <a:lnTo>
                  <a:pt x="0" y="777240"/>
                </a:lnTo>
                <a:lnTo>
                  <a:pt x="195580" y="581660"/>
                </a:lnTo>
                <a:lnTo>
                  <a:pt x="558800" y="944880"/>
                </a:lnTo>
                <a:lnTo>
                  <a:pt x="1498600" y="0"/>
                </a:lnTo>
                <a:close/>
              </a:path>
            </a:pathLst>
          </a:custGeom>
          <a:solidFill>
            <a:srgbClr val="64bc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0" name="CustomShape 3"/>
          <p:cNvSpPr/>
          <p:nvPr/>
        </p:nvSpPr>
        <p:spPr>
          <a:xfrm>
            <a:off x="9612720" y="-1072080"/>
            <a:ext cx="3687840" cy="3687840"/>
          </a:xfrm>
          <a:prstGeom prst="ellipse">
            <a:avLst/>
          </a:prstGeom>
          <a:solidFill>
            <a:srgbClr val="64bc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1" name="CustomShape 4"/>
          <p:cNvSpPr/>
          <p:nvPr/>
        </p:nvSpPr>
        <p:spPr>
          <a:xfrm>
            <a:off x="7267320" y="-1303560"/>
            <a:ext cx="2847240" cy="2847240"/>
          </a:xfrm>
          <a:prstGeom prst="ellipse">
            <a:avLst/>
          </a:prstGeom>
          <a:noFill/>
          <a:ln cap="rnd" w="5076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2" name="CustomShape 5"/>
          <p:cNvSpPr/>
          <p:nvPr/>
        </p:nvSpPr>
        <p:spPr>
          <a:xfrm>
            <a:off x="662400" y="3266280"/>
            <a:ext cx="429480" cy="471240"/>
          </a:xfrm>
          <a:custGeom>
            <a:avLst/>
            <a:gdLst/>
            <a:ahLst/>
            <a:rect l="l" t="t" r="r" b="b"/>
            <a:pathLst>
              <a:path w="1701800" h="1341120">
                <a:moveTo>
                  <a:pt x="1498600" y="0"/>
                </a:moveTo>
                <a:lnTo>
                  <a:pt x="1701800" y="203200"/>
                </a:lnTo>
                <a:lnTo>
                  <a:pt x="563880" y="1341120"/>
                </a:lnTo>
                <a:lnTo>
                  <a:pt x="0" y="777240"/>
                </a:lnTo>
                <a:lnTo>
                  <a:pt x="195580" y="581660"/>
                </a:lnTo>
                <a:lnTo>
                  <a:pt x="558800" y="944880"/>
                </a:lnTo>
                <a:lnTo>
                  <a:pt x="1498600" y="0"/>
                </a:lnTo>
                <a:close/>
              </a:path>
            </a:pathLst>
          </a:custGeom>
          <a:solidFill>
            <a:srgbClr val="64bc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3" name="CustomShape 6"/>
          <p:cNvSpPr/>
          <p:nvPr/>
        </p:nvSpPr>
        <p:spPr>
          <a:xfrm>
            <a:off x="662400" y="4093920"/>
            <a:ext cx="429480" cy="471240"/>
          </a:xfrm>
          <a:custGeom>
            <a:avLst/>
            <a:gdLst/>
            <a:ahLst/>
            <a:rect l="l" t="t" r="r" b="b"/>
            <a:pathLst>
              <a:path w="1701800" h="1341120">
                <a:moveTo>
                  <a:pt x="1498600" y="0"/>
                </a:moveTo>
                <a:lnTo>
                  <a:pt x="1701800" y="203200"/>
                </a:lnTo>
                <a:lnTo>
                  <a:pt x="563880" y="1341120"/>
                </a:lnTo>
                <a:lnTo>
                  <a:pt x="0" y="777240"/>
                </a:lnTo>
                <a:lnTo>
                  <a:pt x="195580" y="581660"/>
                </a:lnTo>
                <a:lnTo>
                  <a:pt x="558800" y="944880"/>
                </a:lnTo>
                <a:lnTo>
                  <a:pt x="1498600" y="0"/>
                </a:lnTo>
                <a:close/>
              </a:path>
            </a:pathLst>
          </a:custGeom>
          <a:solidFill>
            <a:srgbClr val="64bc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4" name="CustomShape 7"/>
          <p:cNvSpPr/>
          <p:nvPr/>
        </p:nvSpPr>
        <p:spPr>
          <a:xfrm>
            <a:off x="1454400" y="4165200"/>
            <a:ext cx="5882040" cy="3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Arial Narrow"/>
              </a:rPr>
              <a:t>Задачи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65" name="CustomShape 8"/>
          <p:cNvSpPr/>
          <p:nvPr/>
        </p:nvSpPr>
        <p:spPr>
          <a:xfrm>
            <a:off x="1454400" y="2053440"/>
            <a:ext cx="9365400" cy="91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 Narrow"/>
              </a:rPr>
              <a:t>Актуальность. На территории школы расположены цветочные клумбы. Не смотря на  то, что мы тщательно ухаживаем за цветами, они стали хуже расти. Исследование почвы в данной местности никем не проводились.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66" name="CustomShape 9"/>
          <p:cNvSpPr/>
          <p:nvPr/>
        </p:nvSpPr>
        <p:spPr>
          <a:xfrm>
            <a:off x="1454400" y="3148200"/>
            <a:ext cx="7975800" cy="70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Arial Narrow"/>
              </a:rPr>
              <a:t>Цель работы: Определить пригодность почв пришкольной территории для выращивания декоративных культурных растений.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67" name="CustomShape 10"/>
          <p:cNvSpPr/>
          <p:nvPr/>
        </p:nvSpPr>
        <p:spPr>
          <a:xfrm>
            <a:off x="2424960" y="4093920"/>
            <a:ext cx="9175320" cy="2280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Calibri"/>
              </a:rPr>
              <a:t>Изучить литературу, материалы в сети Интернет, получить информацию из книг о почве.</a:t>
            </a:r>
            <a:endParaRPr b="0" lang="ru-RU" sz="1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Calibri"/>
              </a:rPr>
              <a:t>изучение и апробирование методики определения кислотности  почвы;</a:t>
            </a:r>
            <a:endParaRPr b="0" lang="ru-RU" sz="1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Calibri"/>
              </a:rPr>
              <a:t>сбор образцов почв для дальнейшего исследования;</a:t>
            </a:r>
            <a:endParaRPr b="0" lang="ru-RU" sz="1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Calibri"/>
              </a:rPr>
              <a:t>определение кислотности образцов почвы с пришкольного участка с помощью датчика рН</a:t>
            </a:r>
            <a:endParaRPr b="0" lang="ru-RU" sz="1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Calibri"/>
              </a:rPr>
              <a:t>определить содержание нитрат-ионов и содержание тяжелых металлов.</a:t>
            </a:r>
            <a:endParaRPr b="0" lang="ru-RU" sz="1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Calibri"/>
              </a:rPr>
              <a:t>определение и составления перечня декоративных растений, оптимальных для выращивания на данном участке;</a:t>
            </a:r>
            <a:endParaRPr b="0" lang="ru-RU" sz="1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Calibri"/>
              </a:rPr>
              <a:t>разработать агротехнические и химические приемы, способствующие снижению кислотности.</a:t>
            </a:r>
            <a:endParaRPr b="0" lang="ru-RU" sz="1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Calibri"/>
              </a:rPr>
              <a:t>Составить рекомендации по улучшению плодородия почвы.</a:t>
            </a:r>
            <a:endParaRPr b="0" lang="ru-RU" sz="1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CustomShape 1"/>
          <p:cNvSpPr/>
          <p:nvPr/>
        </p:nvSpPr>
        <p:spPr>
          <a:xfrm>
            <a:off x="596160" y="772200"/>
            <a:ext cx="703800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3600" spc="-1" strike="noStrike">
                <a:solidFill>
                  <a:srgbClr val="0d0d0d"/>
                </a:solidFill>
                <a:latin typeface="Arial Narrow"/>
              </a:rPr>
              <a:t>Содержательные элементы работы</a:t>
            </a:r>
            <a:endParaRPr b="0" lang="ru-RU" sz="3600" spc="-1" strike="noStrike">
              <a:latin typeface="Arial"/>
            </a:endParaRPr>
          </a:p>
        </p:txBody>
      </p:sp>
      <p:sp>
        <p:nvSpPr>
          <p:cNvPr id="69" name="CustomShape 2"/>
          <p:cNvSpPr/>
          <p:nvPr/>
        </p:nvSpPr>
        <p:spPr>
          <a:xfrm>
            <a:off x="662400" y="2042280"/>
            <a:ext cx="429480" cy="471240"/>
          </a:xfrm>
          <a:custGeom>
            <a:avLst/>
            <a:gdLst/>
            <a:ahLst/>
            <a:rect l="l" t="t" r="r" b="b"/>
            <a:pathLst>
              <a:path w="1701800" h="1341120">
                <a:moveTo>
                  <a:pt x="1498600" y="0"/>
                </a:moveTo>
                <a:lnTo>
                  <a:pt x="1701800" y="203200"/>
                </a:lnTo>
                <a:lnTo>
                  <a:pt x="563880" y="1341120"/>
                </a:lnTo>
                <a:lnTo>
                  <a:pt x="0" y="777240"/>
                </a:lnTo>
                <a:lnTo>
                  <a:pt x="195580" y="581660"/>
                </a:lnTo>
                <a:lnTo>
                  <a:pt x="558800" y="944880"/>
                </a:lnTo>
                <a:lnTo>
                  <a:pt x="1498600" y="0"/>
                </a:lnTo>
                <a:close/>
              </a:path>
            </a:pathLst>
          </a:custGeom>
          <a:solidFill>
            <a:srgbClr val="64bc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0" name="CustomShape 3"/>
          <p:cNvSpPr/>
          <p:nvPr/>
        </p:nvSpPr>
        <p:spPr>
          <a:xfrm>
            <a:off x="9612720" y="-1072080"/>
            <a:ext cx="3687840" cy="3687840"/>
          </a:xfrm>
          <a:prstGeom prst="ellipse">
            <a:avLst/>
          </a:prstGeom>
          <a:solidFill>
            <a:srgbClr val="64bc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1" name="CustomShape 4"/>
          <p:cNvSpPr/>
          <p:nvPr/>
        </p:nvSpPr>
        <p:spPr>
          <a:xfrm>
            <a:off x="7267320" y="-1303560"/>
            <a:ext cx="2847240" cy="2847240"/>
          </a:xfrm>
          <a:prstGeom prst="ellipse">
            <a:avLst/>
          </a:prstGeom>
          <a:noFill/>
          <a:ln cap="rnd" w="5076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2" name="CustomShape 5"/>
          <p:cNvSpPr/>
          <p:nvPr/>
        </p:nvSpPr>
        <p:spPr>
          <a:xfrm>
            <a:off x="662400" y="3266280"/>
            <a:ext cx="429480" cy="471240"/>
          </a:xfrm>
          <a:custGeom>
            <a:avLst/>
            <a:gdLst/>
            <a:ahLst/>
            <a:rect l="l" t="t" r="r" b="b"/>
            <a:pathLst>
              <a:path w="1701800" h="1341120">
                <a:moveTo>
                  <a:pt x="1498600" y="0"/>
                </a:moveTo>
                <a:lnTo>
                  <a:pt x="1701800" y="203200"/>
                </a:lnTo>
                <a:lnTo>
                  <a:pt x="563880" y="1341120"/>
                </a:lnTo>
                <a:lnTo>
                  <a:pt x="0" y="777240"/>
                </a:lnTo>
                <a:lnTo>
                  <a:pt x="195580" y="581660"/>
                </a:lnTo>
                <a:lnTo>
                  <a:pt x="558800" y="944880"/>
                </a:lnTo>
                <a:lnTo>
                  <a:pt x="1498600" y="0"/>
                </a:lnTo>
                <a:close/>
              </a:path>
            </a:pathLst>
          </a:custGeom>
          <a:solidFill>
            <a:srgbClr val="64bc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3" name="CustomShape 6"/>
          <p:cNvSpPr/>
          <p:nvPr/>
        </p:nvSpPr>
        <p:spPr>
          <a:xfrm>
            <a:off x="662400" y="4093920"/>
            <a:ext cx="429480" cy="471240"/>
          </a:xfrm>
          <a:custGeom>
            <a:avLst/>
            <a:gdLst/>
            <a:ahLst/>
            <a:rect l="l" t="t" r="r" b="b"/>
            <a:pathLst>
              <a:path w="1701800" h="1341120">
                <a:moveTo>
                  <a:pt x="1498600" y="0"/>
                </a:moveTo>
                <a:lnTo>
                  <a:pt x="1701800" y="203200"/>
                </a:lnTo>
                <a:lnTo>
                  <a:pt x="563880" y="1341120"/>
                </a:lnTo>
                <a:lnTo>
                  <a:pt x="0" y="777240"/>
                </a:lnTo>
                <a:lnTo>
                  <a:pt x="195580" y="581660"/>
                </a:lnTo>
                <a:lnTo>
                  <a:pt x="558800" y="944880"/>
                </a:lnTo>
                <a:lnTo>
                  <a:pt x="1498600" y="0"/>
                </a:lnTo>
                <a:close/>
              </a:path>
            </a:pathLst>
          </a:custGeom>
          <a:solidFill>
            <a:srgbClr val="64bc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4" name="CustomShape 7"/>
          <p:cNvSpPr/>
          <p:nvPr/>
        </p:nvSpPr>
        <p:spPr>
          <a:xfrm>
            <a:off x="1454400" y="4165200"/>
            <a:ext cx="5882040" cy="3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Arial Narrow"/>
              </a:rPr>
              <a:t>Задачи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75" name="CustomShape 8"/>
          <p:cNvSpPr/>
          <p:nvPr/>
        </p:nvSpPr>
        <p:spPr>
          <a:xfrm>
            <a:off x="1454400" y="2053440"/>
            <a:ext cx="9365400" cy="91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 Narrow"/>
              </a:rPr>
              <a:t>Актуальность. На территории школы расположены цветочные клумбы. Не смотря на  то, что мы тщательно ухаживаем за цветами, они стали хуже расти. Исследование почвы в данной местности никем не проводились.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76" name="CustomShape 9"/>
          <p:cNvSpPr/>
          <p:nvPr/>
        </p:nvSpPr>
        <p:spPr>
          <a:xfrm>
            <a:off x="1454400" y="3148200"/>
            <a:ext cx="7975800" cy="70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Arial Narrow"/>
              </a:rPr>
              <a:t>Цель работы: Определить пригодность почв пришкольной территории для выращивания декоративных культурных растений.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77" name="CustomShape 10"/>
          <p:cNvSpPr/>
          <p:nvPr/>
        </p:nvSpPr>
        <p:spPr>
          <a:xfrm>
            <a:off x="2424960" y="4093920"/>
            <a:ext cx="9175320" cy="2280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Calibri"/>
              </a:rPr>
              <a:t>Изучить литературу, материалы в сети Интернет, получить информацию из книг о почве.</a:t>
            </a:r>
            <a:endParaRPr b="0" lang="ru-RU" sz="1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Calibri"/>
              </a:rPr>
              <a:t>изучение и апробирование методики определения кислотности  почвы;</a:t>
            </a:r>
            <a:endParaRPr b="0" lang="ru-RU" sz="1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Calibri"/>
              </a:rPr>
              <a:t>сбор образцов почв для дальнейшего исследования;</a:t>
            </a:r>
            <a:endParaRPr b="0" lang="ru-RU" sz="1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Calibri"/>
              </a:rPr>
              <a:t>определение кислотности образцов почвы с пришкольного участка с помощью датчика рН</a:t>
            </a:r>
            <a:endParaRPr b="0" lang="ru-RU" sz="1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Calibri"/>
              </a:rPr>
              <a:t>определить содержание нитрат-ионов и содержание тяжелых металлов.</a:t>
            </a:r>
            <a:endParaRPr b="0" lang="ru-RU" sz="1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Calibri"/>
              </a:rPr>
              <a:t>определение и составления перечня декоративных растений, оптимальных для выращивания на данном участке;</a:t>
            </a:r>
            <a:endParaRPr b="0" lang="ru-RU" sz="1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Calibri"/>
              </a:rPr>
              <a:t>разработать агротехнические и химические приемы, способствующие снижению кислотности.</a:t>
            </a:r>
            <a:endParaRPr b="0" lang="ru-RU" sz="1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Calibri"/>
              </a:rPr>
              <a:t>Составить рекомендации по улучшению плодородия почвы.</a:t>
            </a:r>
            <a:endParaRPr b="0" lang="ru-RU" sz="1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Shape 1"/>
          <p:cNvSpPr txBox="1"/>
          <p:nvPr/>
        </p:nvSpPr>
        <p:spPr>
          <a:xfrm>
            <a:off x="559440" y="791640"/>
            <a:ext cx="10793880" cy="89892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65000"/>
          </a:bodyPr>
          <a:p>
            <a:pPr>
              <a:lnSpc>
                <a:spcPct val="90000"/>
              </a:lnSpc>
            </a:pPr>
            <a:r>
              <a:rPr b="0" lang="ru-RU" sz="4400" spc="-1" strike="noStrike">
                <a:solidFill>
                  <a:srgbClr val="000000"/>
                </a:solidFill>
                <a:latin typeface="Calibri Light"/>
              </a:rPr>
              <a:t>Содержательные элементы работы</a:t>
            </a:r>
            <a:br/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79" name="Picture 2" descr=""/>
          <p:cNvPicPr/>
          <p:nvPr/>
        </p:nvPicPr>
        <p:blipFill>
          <a:blip r:embed="rId1"/>
          <a:stretch/>
        </p:blipFill>
        <p:spPr>
          <a:xfrm>
            <a:off x="833040" y="2101680"/>
            <a:ext cx="426240" cy="469080"/>
          </a:xfrm>
          <a:prstGeom prst="rect">
            <a:avLst/>
          </a:prstGeom>
          <a:ln>
            <a:noFill/>
          </a:ln>
        </p:spPr>
      </p:pic>
      <p:sp>
        <p:nvSpPr>
          <p:cNvPr id="80" name="CustomShape 2"/>
          <p:cNvSpPr/>
          <p:nvPr/>
        </p:nvSpPr>
        <p:spPr>
          <a:xfrm>
            <a:off x="1556640" y="2111400"/>
            <a:ext cx="622692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 u="sng">
                <a:solidFill>
                  <a:srgbClr val="000000"/>
                </a:solidFill>
                <a:uFillTx/>
                <a:latin typeface="Arial Narrow"/>
              </a:rPr>
              <a:t>Предмет и объект: </a:t>
            </a:r>
            <a:r>
              <a:rPr b="0" lang="ru-RU" sz="1800" spc="-1" strike="noStrike">
                <a:solidFill>
                  <a:srgbClr val="000000"/>
                </a:solidFill>
                <a:latin typeface="Arial Narrow"/>
              </a:rPr>
              <a:t>Биология, география, </a:t>
            </a: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химия, технология, ОБЖ.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81" name="Picture 3" descr=""/>
          <p:cNvPicPr/>
          <p:nvPr/>
        </p:nvPicPr>
        <p:blipFill>
          <a:blip r:embed="rId2"/>
          <a:stretch/>
        </p:blipFill>
        <p:spPr>
          <a:xfrm>
            <a:off x="830520" y="2916000"/>
            <a:ext cx="426600" cy="473040"/>
          </a:xfrm>
          <a:prstGeom prst="rect">
            <a:avLst/>
          </a:prstGeom>
          <a:ln>
            <a:noFill/>
          </a:ln>
        </p:spPr>
      </p:pic>
      <p:sp>
        <p:nvSpPr>
          <p:cNvPr id="82" name="CustomShape 3"/>
          <p:cNvSpPr/>
          <p:nvPr/>
        </p:nvSpPr>
        <p:spPr>
          <a:xfrm>
            <a:off x="1537920" y="2967840"/>
            <a:ext cx="317124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 u="sng">
                <a:solidFill>
                  <a:srgbClr val="000000"/>
                </a:solidFill>
                <a:uFillTx/>
                <a:latin typeface="Arial Narrow"/>
              </a:rPr>
              <a:t>Возраст обучающихся</a:t>
            </a:r>
            <a:r>
              <a:rPr b="0" lang="ru-RU" sz="1800" spc="-1" strike="noStrike">
                <a:solidFill>
                  <a:srgbClr val="000000"/>
                </a:solidFill>
                <a:latin typeface="Arial Narrow"/>
              </a:rPr>
              <a:t> </a:t>
            </a: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7-8 класс.</a:t>
            </a:r>
            <a:r>
              <a:rPr b="0" lang="ru-RU" sz="1800" spc="-1" strike="noStrike">
                <a:solidFill>
                  <a:srgbClr val="000000"/>
                </a:solidFill>
                <a:latin typeface="Arial Narrow"/>
              </a:rPr>
              <a:t> 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83" name="CustomShape 4"/>
          <p:cNvSpPr/>
          <p:nvPr/>
        </p:nvSpPr>
        <p:spPr>
          <a:xfrm>
            <a:off x="830520" y="3900240"/>
            <a:ext cx="429480" cy="471240"/>
          </a:xfrm>
          <a:custGeom>
            <a:avLst/>
            <a:gdLst/>
            <a:ahLst/>
            <a:rect l="l" t="t" r="r" b="b"/>
            <a:pathLst>
              <a:path w="1701800" h="1341120">
                <a:moveTo>
                  <a:pt x="1498600" y="0"/>
                </a:moveTo>
                <a:lnTo>
                  <a:pt x="1701800" y="203200"/>
                </a:lnTo>
                <a:lnTo>
                  <a:pt x="563880" y="1341120"/>
                </a:lnTo>
                <a:lnTo>
                  <a:pt x="0" y="777240"/>
                </a:lnTo>
                <a:lnTo>
                  <a:pt x="195580" y="581660"/>
                </a:lnTo>
                <a:lnTo>
                  <a:pt x="558800" y="944880"/>
                </a:lnTo>
                <a:lnTo>
                  <a:pt x="1498600" y="0"/>
                </a:lnTo>
                <a:close/>
              </a:path>
            </a:pathLst>
          </a:custGeom>
          <a:solidFill>
            <a:srgbClr val="64bc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4" name="CustomShape 5"/>
          <p:cNvSpPr/>
          <p:nvPr/>
        </p:nvSpPr>
        <p:spPr>
          <a:xfrm>
            <a:off x="1671120" y="3869280"/>
            <a:ext cx="641880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 u="sng">
                <a:solidFill>
                  <a:srgbClr val="000000"/>
                </a:solidFill>
                <a:uFillTx/>
                <a:latin typeface="Arial Narrow"/>
              </a:rPr>
              <a:t>Гипотеза:  </a:t>
            </a: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Мы предположили, что не вся почва на пришкольных 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участках пригодна для выращивания декоративных  культур.</a:t>
            </a:r>
            <a:r>
              <a:rPr b="0" lang="ru-RU" sz="1800" spc="-1" strike="noStrike">
                <a:solidFill>
                  <a:srgbClr val="000000"/>
                </a:solidFill>
                <a:latin typeface="Arial Narrow"/>
              </a:rPr>
              <a:t>    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Line 1"/>
          <p:cNvSpPr/>
          <p:nvPr/>
        </p:nvSpPr>
        <p:spPr>
          <a:xfrm>
            <a:off x="8037000" y="6199200"/>
            <a:ext cx="4280040" cy="0"/>
          </a:xfrm>
          <a:prstGeom prst="line">
            <a:avLst/>
          </a:prstGeom>
          <a:ln cap="rnd" w="54000">
            <a:solidFill>
              <a:srgbClr val="f0662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6" name="Line 2"/>
          <p:cNvSpPr/>
          <p:nvPr/>
        </p:nvSpPr>
        <p:spPr>
          <a:xfrm>
            <a:off x="9199080" y="6453000"/>
            <a:ext cx="4280040" cy="0"/>
          </a:xfrm>
          <a:prstGeom prst="line">
            <a:avLst/>
          </a:prstGeom>
          <a:ln cap="rnd" w="540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7" name="Line 3"/>
          <p:cNvSpPr/>
          <p:nvPr/>
        </p:nvSpPr>
        <p:spPr>
          <a:xfrm>
            <a:off x="9025200" y="5944320"/>
            <a:ext cx="4280040" cy="0"/>
          </a:xfrm>
          <a:prstGeom prst="line">
            <a:avLst/>
          </a:prstGeom>
          <a:ln cap="rnd" w="540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8" name="CustomShape 4"/>
          <p:cNvSpPr/>
          <p:nvPr/>
        </p:nvSpPr>
        <p:spPr>
          <a:xfrm>
            <a:off x="596160" y="772200"/>
            <a:ext cx="703800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3600" spc="-1" strike="noStrike">
                <a:solidFill>
                  <a:srgbClr val="0d0d0d"/>
                </a:solidFill>
                <a:latin typeface="Arial Narrow"/>
              </a:rPr>
              <a:t>Содержательные элементы работы</a:t>
            </a:r>
            <a:endParaRPr b="0" lang="ru-RU" sz="3600" spc="-1" strike="noStrike">
              <a:latin typeface="Arial"/>
            </a:endParaRPr>
          </a:p>
        </p:txBody>
      </p:sp>
      <p:sp>
        <p:nvSpPr>
          <p:cNvPr id="89" name="CustomShape 5"/>
          <p:cNvSpPr/>
          <p:nvPr/>
        </p:nvSpPr>
        <p:spPr>
          <a:xfrm>
            <a:off x="662400" y="2042280"/>
            <a:ext cx="429480" cy="471240"/>
          </a:xfrm>
          <a:custGeom>
            <a:avLst/>
            <a:gdLst/>
            <a:ahLst/>
            <a:rect l="l" t="t" r="r" b="b"/>
            <a:pathLst>
              <a:path w="1701800" h="1341120">
                <a:moveTo>
                  <a:pt x="1498600" y="0"/>
                </a:moveTo>
                <a:lnTo>
                  <a:pt x="1701800" y="203200"/>
                </a:lnTo>
                <a:lnTo>
                  <a:pt x="563880" y="1341120"/>
                </a:lnTo>
                <a:lnTo>
                  <a:pt x="0" y="777240"/>
                </a:lnTo>
                <a:lnTo>
                  <a:pt x="195580" y="581660"/>
                </a:lnTo>
                <a:lnTo>
                  <a:pt x="558800" y="944880"/>
                </a:lnTo>
                <a:lnTo>
                  <a:pt x="1498600" y="0"/>
                </a:lnTo>
                <a:close/>
              </a:path>
            </a:pathLst>
          </a:custGeom>
          <a:solidFill>
            <a:srgbClr val="64bc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0" name="CustomShape 6"/>
          <p:cNvSpPr/>
          <p:nvPr/>
        </p:nvSpPr>
        <p:spPr>
          <a:xfrm>
            <a:off x="1454400" y="2053440"/>
            <a:ext cx="7570440" cy="70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2000" spc="-1" strike="noStrike" u="sng">
                <a:solidFill>
                  <a:srgbClr val="000000"/>
                </a:solidFill>
                <a:uFillTx/>
                <a:latin typeface="Arial Narrow"/>
              </a:rPr>
              <a:t>Перечень материалов и оборудования: </a:t>
            </a:r>
            <a:r>
              <a:rPr b="0" lang="ru-RU" sz="2000" spc="-1" strike="noStrike">
                <a:solidFill>
                  <a:srgbClr val="000000"/>
                </a:solidFill>
                <a:latin typeface="Arial Narrow"/>
              </a:rPr>
              <a:t>солевая вытяжка,  водная вытяжка, кислотная вытяжка, Датчик рН, датчик концентрации ионов.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91" name="CustomShape 7"/>
          <p:cNvSpPr/>
          <p:nvPr/>
        </p:nvSpPr>
        <p:spPr>
          <a:xfrm>
            <a:off x="8976240" y="-714960"/>
            <a:ext cx="3687840" cy="3687840"/>
          </a:xfrm>
          <a:prstGeom prst="ellipse">
            <a:avLst/>
          </a:prstGeom>
          <a:solidFill>
            <a:srgbClr val="64bc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2" name="CustomShape 8"/>
          <p:cNvSpPr/>
          <p:nvPr/>
        </p:nvSpPr>
        <p:spPr>
          <a:xfrm>
            <a:off x="7267320" y="-1303560"/>
            <a:ext cx="2847240" cy="2847240"/>
          </a:xfrm>
          <a:prstGeom prst="ellipse">
            <a:avLst/>
          </a:prstGeom>
          <a:noFill/>
          <a:ln cap="rnd" w="5076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3" name="CustomShape 9"/>
          <p:cNvSpPr/>
          <p:nvPr/>
        </p:nvSpPr>
        <p:spPr>
          <a:xfrm>
            <a:off x="662400" y="2830680"/>
            <a:ext cx="429480" cy="471240"/>
          </a:xfrm>
          <a:custGeom>
            <a:avLst/>
            <a:gdLst/>
            <a:ahLst/>
            <a:rect l="l" t="t" r="r" b="b"/>
            <a:pathLst>
              <a:path w="1701800" h="1341120">
                <a:moveTo>
                  <a:pt x="1498600" y="0"/>
                </a:moveTo>
                <a:lnTo>
                  <a:pt x="1701800" y="203200"/>
                </a:lnTo>
                <a:lnTo>
                  <a:pt x="563880" y="1341120"/>
                </a:lnTo>
                <a:lnTo>
                  <a:pt x="0" y="777240"/>
                </a:lnTo>
                <a:lnTo>
                  <a:pt x="195580" y="581660"/>
                </a:lnTo>
                <a:lnTo>
                  <a:pt x="558800" y="944880"/>
                </a:lnTo>
                <a:lnTo>
                  <a:pt x="1498600" y="0"/>
                </a:lnTo>
                <a:close/>
              </a:path>
            </a:pathLst>
          </a:custGeom>
          <a:solidFill>
            <a:srgbClr val="64bc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4" name="CustomShape 10"/>
          <p:cNvSpPr/>
          <p:nvPr/>
        </p:nvSpPr>
        <p:spPr>
          <a:xfrm>
            <a:off x="1454400" y="2841840"/>
            <a:ext cx="8722080" cy="1005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2000" spc="-1" strike="noStrike" u="sng">
                <a:solidFill>
                  <a:srgbClr val="000000"/>
                </a:solidFill>
                <a:uFillTx/>
                <a:latin typeface="Arial Narrow"/>
              </a:rPr>
              <a:t>Продукт проекта: </a:t>
            </a:r>
            <a:r>
              <a:rPr b="0" lang="ru-RU" sz="2000" spc="-1" strike="noStrike">
                <a:solidFill>
                  <a:srgbClr val="000000"/>
                </a:solidFill>
                <a:latin typeface="Arial Narrow"/>
              </a:rPr>
              <a:t>Анализ почвы. Рекомендации по подбору вида растений для дизайна клумб. Рекомендации по улучшению плодородия почвы. На основе рекомендаций вырастить цветы на клумбах. 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95" name="CustomShape 11"/>
          <p:cNvSpPr/>
          <p:nvPr/>
        </p:nvSpPr>
        <p:spPr>
          <a:xfrm>
            <a:off x="662400" y="3969720"/>
            <a:ext cx="429480" cy="471240"/>
          </a:xfrm>
          <a:custGeom>
            <a:avLst/>
            <a:gdLst/>
            <a:ahLst/>
            <a:rect l="l" t="t" r="r" b="b"/>
            <a:pathLst>
              <a:path w="1701800" h="1341120">
                <a:moveTo>
                  <a:pt x="1498600" y="0"/>
                </a:moveTo>
                <a:lnTo>
                  <a:pt x="1701800" y="203200"/>
                </a:lnTo>
                <a:lnTo>
                  <a:pt x="563880" y="1341120"/>
                </a:lnTo>
                <a:lnTo>
                  <a:pt x="0" y="777240"/>
                </a:lnTo>
                <a:lnTo>
                  <a:pt x="195580" y="581660"/>
                </a:lnTo>
                <a:lnTo>
                  <a:pt x="558800" y="944880"/>
                </a:lnTo>
                <a:lnTo>
                  <a:pt x="1498600" y="0"/>
                </a:lnTo>
                <a:close/>
              </a:path>
            </a:pathLst>
          </a:custGeom>
          <a:solidFill>
            <a:srgbClr val="64bc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6" name="CustomShape 12"/>
          <p:cNvSpPr/>
          <p:nvPr/>
        </p:nvSpPr>
        <p:spPr>
          <a:xfrm>
            <a:off x="1385280" y="3986640"/>
            <a:ext cx="8729640" cy="70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2000" spc="-1" strike="noStrike" u="sng">
                <a:solidFill>
                  <a:srgbClr val="000000"/>
                </a:solidFill>
                <a:uFillTx/>
                <a:latin typeface="Arial Narrow"/>
              </a:rPr>
              <a:t>Материалы по технике безопасности: </a:t>
            </a:r>
            <a:r>
              <a:rPr b="0" lang="ru-RU" sz="2000" spc="-1" strike="noStrike">
                <a:solidFill>
                  <a:srgbClr val="000000"/>
                </a:solidFill>
                <a:latin typeface="Arial Narrow"/>
              </a:rPr>
              <a:t>Электробезопасность при использовании оборудования, ТБ при работе в химическом кабинете.</a:t>
            </a:r>
            <a:endParaRPr b="0" lang="ru-RU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Line 1"/>
          <p:cNvSpPr/>
          <p:nvPr/>
        </p:nvSpPr>
        <p:spPr>
          <a:xfrm>
            <a:off x="11022840" y="6186240"/>
            <a:ext cx="4279680" cy="0"/>
          </a:xfrm>
          <a:prstGeom prst="line">
            <a:avLst/>
          </a:prstGeom>
          <a:ln cap="rnd" w="54000">
            <a:solidFill>
              <a:srgbClr val="f0662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8" name="Line 2"/>
          <p:cNvSpPr/>
          <p:nvPr/>
        </p:nvSpPr>
        <p:spPr>
          <a:xfrm>
            <a:off x="10244160" y="6456600"/>
            <a:ext cx="4280040" cy="0"/>
          </a:xfrm>
          <a:prstGeom prst="line">
            <a:avLst/>
          </a:prstGeom>
          <a:ln cap="rnd" w="540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9" name="Line 3"/>
          <p:cNvSpPr/>
          <p:nvPr/>
        </p:nvSpPr>
        <p:spPr>
          <a:xfrm>
            <a:off x="10524240" y="5799240"/>
            <a:ext cx="4280040" cy="0"/>
          </a:xfrm>
          <a:prstGeom prst="line">
            <a:avLst/>
          </a:prstGeom>
          <a:ln cap="rnd" w="540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0" name="CustomShape 4"/>
          <p:cNvSpPr/>
          <p:nvPr/>
        </p:nvSpPr>
        <p:spPr>
          <a:xfrm>
            <a:off x="596160" y="772200"/>
            <a:ext cx="703800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3600" spc="-1" strike="noStrike">
                <a:solidFill>
                  <a:srgbClr val="0d0d0d"/>
                </a:solidFill>
                <a:latin typeface="Arial Narrow"/>
              </a:rPr>
              <a:t>Результаты работы</a:t>
            </a:r>
            <a:endParaRPr b="0" lang="ru-RU" sz="3600" spc="-1" strike="noStrike">
              <a:latin typeface="Arial"/>
            </a:endParaRPr>
          </a:p>
        </p:txBody>
      </p:sp>
      <p:sp>
        <p:nvSpPr>
          <p:cNvPr id="101" name="CustomShape 5"/>
          <p:cNvSpPr/>
          <p:nvPr/>
        </p:nvSpPr>
        <p:spPr>
          <a:xfrm>
            <a:off x="596160" y="1626120"/>
            <a:ext cx="588204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2" name="CustomShape 6"/>
          <p:cNvSpPr/>
          <p:nvPr/>
        </p:nvSpPr>
        <p:spPr>
          <a:xfrm>
            <a:off x="9012240" y="-1399680"/>
            <a:ext cx="3687840" cy="3687840"/>
          </a:xfrm>
          <a:prstGeom prst="ellipse">
            <a:avLst/>
          </a:prstGeom>
          <a:solidFill>
            <a:srgbClr val="64bc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3" name="CustomShape 7"/>
          <p:cNvSpPr/>
          <p:nvPr/>
        </p:nvSpPr>
        <p:spPr>
          <a:xfrm>
            <a:off x="7396560" y="-1685520"/>
            <a:ext cx="2847240" cy="2847240"/>
          </a:xfrm>
          <a:prstGeom prst="ellipse">
            <a:avLst/>
          </a:prstGeom>
          <a:noFill/>
          <a:ln cap="rnd" w="5076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4" name="CustomShape 8"/>
          <p:cNvSpPr/>
          <p:nvPr/>
        </p:nvSpPr>
        <p:spPr>
          <a:xfrm>
            <a:off x="5384880" y="2201400"/>
            <a:ext cx="5882040" cy="821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05" name="Рисунок 1" descr=""/>
          <p:cNvPicPr/>
          <p:nvPr/>
        </p:nvPicPr>
        <p:blipFill>
          <a:blip r:embed="rId1"/>
          <a:stretch/>
        </p:blipFill>
        <p:spPr>
          <a:xfrm>
            <a:off x="7344000" y="3888000"/>
            <a:ext cx="4263480" cy="2827800"/>
          </a:xfrm>
          <a:prstGeom prst="rect">
            <a:avLst/>
          </a:prstGeom>
          <a:ln>
            <a:noFill/>
          </a:ln>
        </p:spPr>
      </p:pic>
      <p:pic>
        <p:nvPicPr>
          <p:cNvPr id="106" name="" descr=""/>
          <p:cNvPicPr/>
          <p:nvPr/>
        </p:nvPicPr>
        <p:blipFill>
          <a:blip r:embed="rId2"/>
          <a:stretch/>
        </p:blipFill>
        <p:spPr>
          <a:xfrm>
            <a:off x="366480" y="2126520"/>
            <a:ext cx="3809520" cy="3489480"/>
          </a:xfrm>
          <a:prstGeom prst="rect">
            <a:avLst/>
          </a:prstGeom>
          <a:ln>
            <a:noFill/>
          </a:ln>
        </p:spPr>
      </p:pic>
      <p:pic>
        <p:nvPicPr>
          <p:cNvPr id="107" name="" descr=""/>
          <p:cNvPicPr/>
          <p:nvPr/>
        </p:nvPicPr>
        <p:blipFill>
          <a:blip r:embed="rId3"/>
          <a:stretch/>
        </p:blipFill>
        <p:spPr>
          <a:xfrm>
            <a:off x="4592880" y="936000"/>
            <a:ext cx="2967120" cy="3968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ru-RU" sz="4400" spc="-1" strike="noStrike">
                <a:solidFill>
                  <a:srgbClr val="0d0d0d"/>
                </a:solidFill>
                <a:latin typeface="Arial Narrow"/>
              </a:rPr>
              <a:t>Результаты работы</a:t>
            </a:r>
            <a:br/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9" name="TextShape 2"/>
          <p:cNvSpPr txBox="1"/>
          <p:nvPr/>
        </p:nvSpPr>
        <p:spPr>
          <a:xfrm>
            <a:off x="687960" y="134784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228600" indent="-22824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800" spc="-1" strike="noStrike">
                <a:solidFill>
                  <a:srgbClr val="000000"/>
                </a:solidFill>
                <a:latin typeface="Times New Roman"/>
              </a:rPr>
              <a:t>В результате исследования получились следующие результаты: пробы №1 имеет рН=7,5, что соответствует слабощелочной почве. Проба №2 имеет рН=7-почва нейтральная, проба№3 - рН=6,5 -почва близкая к нейтральной.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Таким образом, можно сделать вывод, что участок пригоден как для выращивания основных сельскохозяйственных пищевых культур, так и для большинства декоративных культур.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Line 1"/>
          <p:cNvSpPr/>
          <p:nvPr/>
        </p:nvSpPr>
        <p:spPr>
          <a:xfrm>
            <a:off x="11022840" y="6186240"/>
            <a:ext cx="4279680" cy="0"/>
          </a:xfrm>
          <a:prstGeom prst="line">
            <a:avLst/>
          </a:prstGeom>
          <a:ln cap="rnd" w="54000">
            <a:solidFill>
              <a:srgbClr val="f0662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1" name="Line 2"/>
          <p:cNvSpPr/>
          <p:nvPr/>
        </p:nvSpPr>
        <p:spPr>
          <a:xfrm>
            <a:off x="10244160" y="6456600"/>
            <a:ext cx="4280040" cy="0"/>
          </a:xfrm>
          <a:prstGeom prst="line">
            <a:avLst/>
          </a:prstGeom>
          <a:ln cap="rnd" w="540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2" name="Line 3"/>
          <p:cNvSpPr/>
          <p:nvPr/>
        </p:nvSpPr>
        <p:spPr>
          <a:xfrm>
            <a:off x="10524240" y="5799240"/>
            <a:ext cx="4280040" cy="0"/>
          </a:xfrm>
          <a:prstGeom prst="line">
            <a:avLst/>
          </a:prstGeom>
          <a:ln cap="rnd" w="540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3" name="CustomShape 4"/>
          <p:cNvSpPr/>
          <p:nvPr/>
        </p:nvSpPr>
        <p:spPr>
          <a:xfrm>
            <a:off x="596160" y="772200"/>
            <a:ext cx="703800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3600" spc="-1" strike="noStrike">
                <a:solidFill>
                  <a:srgbClr val="0d0d0d"/>
                </a:solidFill>
                <a:latin typeface="Arial Narrow"/>
              </a:rPr>
              <a:t>Обсуждение результатов</a:t>
            </a:r>
            <a:endParaRPr b="0" lang="ru-RU" sz="3600" spc="-1" strike="noStrike">
              <a:latin typeface="Arial"/>
            </a:endParaRPr>
          </a:p>
        </p:txBody>
      </p:sp>
      <p:sp>
        <p:nvSpPr>
          <p:cNvPr id="114" name="CustomShape 5"/>
          <p:cNvSpPr/>
          <p:nvPr/>
        </p:nvSpPr>
        <p:spPr>
          <a:xfrm>
            <a:off x="596160" y="1626120"/>
            <a:ext cx="588204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5" name="CustomShape 6"/>
          <p:cNvSpPr/>
          <p:nvPr/>
        </p:nvSpPr>
        <p:spPr>
          <a:xfrm>
            <a:off x="9012240" y="-1399680"/>
            <a:ext cx="3687840" cy="3687840"/>
          </a:xfrm>
          <a:prstGeom prst="ellipse">
            <a:avLst/>
          </a:prstGeom>
          <a:solidFill>
            <a:srgbClr val="64bc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6" name="CustomShape 7"/>
          <p:cNvSpPr/>
          <p:nvPr/>
        </p:nvSpPr>
        <p:spPr>
          <a:xfrm>
            <a:off x="7396560" y="-1685520"/>
            <a:ext cx="2847240" cy="2847240"/>
          </a:xfrm>
          <a:prstGeom prst="ellipse">
            <a:avLst/>
          </a:prstGeom>
          <a:noFill/>
          <a:ln cap="rnd" w="5076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7" name="CustomShape 8"/>
          <p:cNvSpPr/>
          <p:nvPr/>
        </p:nvSpPr>
        <p:spPr>
          <a:xfrm>
            <a:off x="596160" y="2223360"/>
            <a:ext cx="8010360" cy="1308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18" name="" descr=""/>
          <p:cNvPicPr/>
          <p:nvPr/>
        </p:nvPicPr>
        <p:blipFill>
          <a:blip r:embed="rId1"/>
          <a:stretch/>
        </p:blipFill>
        <p:spPr>
          <a:xfrm>
            <a:off x="510480" y="2067840"/>
            <a:ext cx="4457520" cy="2612160"/>
          </a:xfrm>
          <a:prstGeom prst="rect">
            <a:avLst/>
          </a:prstGeom>
          <a:ln>
            <a:noFill/>
          </a:ln>
        </p:spPr>
      </p:pic>
      <p:graphicFrame>
        <p:nvGraphicFramePr>
          <p:cNvPr id="119" name="Object 9"/>
          <p:cNvGraphicFramePr/>
          <p:nvPr/>
        </p:nvGraphicFramePr>
        <p:xfrm>
          <a:off x="-288000" y="4392000"/>
          <a:ext cx="6119280" cy="1077840"/>
        </p:xfrm>
        <a:graphic>
          <a:graphicData uri="http://schemas.openxmlformats.org/presentationml/2006/ole">
            <p:oleObj progId="Word.Document.12" r:id="rId2" spid="">
              <p:embed/>
              <p:pic>
                <p:nvPicPr>
                  <p:cNvPr id="120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-288000" y="4392000"/>
                    <a:ext cx="6119280" cy="1077840"/>
                  </a:xfrm>
                  <a:prstGeom prst="rect">
                    <a:avLst/>
                  </a:prstGeom>
                  <a:ln>
                    <a:noFill/>
                  </a:ln>
                </p:spPr>
              </p:pic>
            </p:oleObj>
          </a:graphicData>
        </a:graphic>
      </p:graphicFrame>
      <p:sp>
        <p:nvSpPr>
          <p:cNvPr id="121" name="TextShape 10"/>
          <p:cNvSpPr txBox="1"/>
          <p:nvPr/>
        </p:nvSpPr>
        <p:spPr>
          <a:xfrm>
            <a:off x="6120000" y="3240000"/>
            <a:ext cx="5328000" cy="1872000"/>
          </a:xfrm>
          <a:prstGeom prst="rect">
            <a:avLst/>
          </a:prstGeom>
          <a:noFill/>
          <a:ln>
            <a:noFill/>
          </a:ln>
        </p:spPr>
      </p:sp>
      <p:pic>
        <p:nvPicPr>
          <p:cNvPr id="122" name="" descr=""/>
          <p:cNvPicPr/>
          <p:nvPr/>
        </p:nvPicPr>
        <p:blipFill>
          <a:blip r:embed="rId4"/>
          <a:stretch/>
        </p:blipFill>
        <p:spPr>
          <a:xfrm>
            <a:off x="5472000" y="2376000"/>
            <a:ext cx="5679720" cy="28472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Line 1"/>
          <p:cNvSpPr/>
          <p:nvPr/>
        </p:nvSpPr>
        <p:spPr>
          <a:xfrm>
            <a:off x="8037000" y="6199200"/>
            <a:ext cx="4280040" cy="0"/>
          </a:xfrm>
          <a:prstGeom prst="line">
            <a:avLst/>
          </a:prstGeom>
          <a:ln cap="rnd" w="54000">
            <a:solidFill>
              <a:srgbClr val="f0662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4" name="Line 2"/>
          <p:cNvSpPr/>
          <p:nvPr/>
        </p:nvSpPr>
        <p:spPr>
          <a:xfrm>
            <a:off x="9199080" y="6453000"/>
            <a:ext cx="4280040" cy="0"/>
          </a:xfrm>
          <a:prstGeom prst="line">
            <a:avLst/>
          </a:prstGeom>
          <a:ln cap="rnd" w="540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5" name="Line 3"/>
          <p:cNvSpPr/>
          <p:nvPr/>
        </p:nvSpPr>
        <p:spPr>
          <a:xfrm>
            <a:off x="9025200" y="5944320"/>
            <a:ext cx="4280040" cy="0"/>
          </a:xfrm>
          <a:prstGeom prst="line">
            <a:avLst/>
          </a:prstGeom>
          <a:ln cap="rnd" w="540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6" name="CustomShape 4"/>
          <p:cNvSpPr/>
          <p:nvPr/>
        </p:nvSpPr>
        <p:spPr>
          <a:xfrm>
            <a:off x="596160" y="772200"/>
            <a:ext cx="703800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3600" spc="-1" strike="noStrike">
                <a:solidFill>
                  <a:srgbClr val="0d0d0d"/>
                </a:solidFill>
                <a:latin typeface="Arial Narrow"/>
              </a:rPr>
              <a:t>Выводы</a:t>
            </a:r>
            <a:endParaRPr b="0" lang="ru-RU" sz="3600" spc="-1" strike="noStrike">
              <a:latin typeface="Arial"/>
            </a:endParaRPr>
          </a:p>
        </p:txBody>
      </p:sp>
      <p:sp>
        <p:nvSpPr>
          <p:cNvPr id="127" name="CustomShape 5"/>
          <p:cNvSpPr/>
          <p:nvPr/>
        </p:nvSpPr>
        <p:spPr>
          <a:xfrm>
            <a:off x="394920" y="1135800"/>
            <a:ext cx="8821080" cy="5272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80000"/>
              </a:lnSpc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80000"/>
              </a:lnSpc>
            </a:pPr>
            <a:endParaRPr b="0" lang="ru-RU" sz="1800" spc="-1" strike="noStrike">
              <a:latin typeface="Arial"/>
            </a:endParaRPr>
          </a:p>
          <a:p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1. </a:t>
            </a:r>
            <a:r>
              <a:rPr b="0" lang="ru-RU" sz="2000" spc="-1" strike="noStrike">
                <a:solidFill>
                  <a:srgbClr val="000000"/>
                </a:solidFill>
                <a:latin typeface="Arial"/>
                <a:ea typeface="Microsoft YaHei"/>
              </a:rPr>
              <a:t>Для достижения хороших результатов в растениеводстве решающее значение имеет не только абсолютное содержание питательных веществ. Рост и развитие всех растений в значительной мере зависят от соотношения главных элементов питания</a:t>
            </a: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 …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80000"/>
              </a:lnSpc>
            </a:pPr>
            <a:endParaRPr b="0" lang="ru-RU" sz="2000" spc="-1" strike="noStrike">
              <a:latin typeface="Arial"/>
            </a:endParaRPr>
          </a:p>
          <a:p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2. </a:t>
            </a:r>
            <a:r>
              <a:rPr b="0" lang="ru-RU" sz="2000" spc="-1" strike="noStrike">
                <a:solidFill>
                  <a:srgbClr val="000000"/>
                </a:solidFill>
                <a:latin typeface="Arial"/>
                <a:ea typeface="Microsoft YaHei"/>
              </a:rPr>
              <a:t>В результате исследования показателей плодородия почвы на участке, прилегающего к школе, мы выяснили, что почва малоплодородная на некоторых участках. Она нуждается во внесении органических и минеральных удобрений, перегноя</a:t>
            </a: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…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80000"/>
              </a:lnSpc>
            </a:pPr>
            <a:endParaRPr b="0" lang="ru-RU" sz="2000" spc="-1" strike="noStrike">
              <a:latin typeface="Arial"/>
            </a:endParaRPr>
          </a:p>
          <a:p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3. </a:t>
            </a:r>
            <a:r>
              <a:rPr b="0" lang="ru-RU" sz="2000" spc="-1" strike="noStrike">
                <a:solidFill>
                  <a:srgbClr val="000000"/>
                </a:solidFill>
                <a:latin typeface="Arial"/>
                <a:ea typeface="Times New Roman"/>
              </a:rPr>
              <a:t>В качестве перспективы видим для себя, во-первых, разработку почвенной карты пришкольного участка, во-вторых, изучение состава почвы на содержание таких химических элементов как азот, фосфор и калий с целью определения наилучших для данной почвы удобрений.</a:t>
            </a: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…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80000"/>
              </a:lnSpc>
            </a:pPr>
            <a:endParaRPr b="0" lang="ru-RU" sz="2000" spc="-1" strike="noStrike">
              <a:latin typeface="Arial"/>
            </a:endParaRPr>
          </a:p>
          <a:p>
            <a:pPr>
              <a:lnSpc>
                <a:spcPct val="80000"/>
              </a:lnSpc>
            </a:pPr>
            <a:endParaRPr b="0" lang="ru-RU" sz="2000" spc="-1" strike="noStrike">
              <a:latin typeface="Arial"/>
            </a:endParaRPr>
          </a:p>
        </p:txBody>
      </p:sp>
      <p:sp>
        <p:nvSpPr>
          <p:cNvPr id="128" name="CustomShape 6"/>
          <p:cNvSpPr/>
          <p:nvPr/>
        </p:nvSpPr>
        <p:spPr>
          <a:xfrm>
            <a:off x="8976240" y="-714960"/>
            <a:ext cx="3687840" cy="3687840"/>
          </a:xfrm>
          <a:prstGeom prst="ellipse">
            <a:avLst/>
          </a:prstGeom>
          <a:solidFill>
            <a:srgbClr val="64bc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9" name="CustomShape 7"/>
          <p:cNvSpPr/>
          <p:nvPr/>
        </p:nvSpPr>
        <p:spPr>
          <a:xfrm>
            <a:off x="7267320" y="-1303560"/>
            <a:ext cx="2847240" cy="2847240"/>
          </a:xfrm>
          <a:prstGeom prst="ellipse">
            <a:avLst/>
          </a:prstGeom>
          <a:noFill/>
          <a:ln cap="rnd" w="5076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30" name="" descr=""/>
          <p:cNvPicPr/>
          <p:nvPr/>
        </p:nvPicPr>
        <p:blipFill>
          <a:blip r:embed="rId1"/>
          <a:stretch/>
        </p:blipFill>
        <p:spPr>
          <a:xfrm>
            <a:off x="9129240" y="2592000"/>
            <a:ext cx="2462760" cy="3294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718</TotalTime>
  <Application>Neat_Office/6.2.8.2$Windows_x86 LibreOffice_project/</Application>
  <Words>487</Words>
  <Paragraphs>50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2022-02-03T08:56:00Z</dcterms:created>
  <dc:creator>User</dc:creator>
  <dc:description/>
  <dc:language>ru-RU</dc:language>
  <cp:lastModifiedBy/>
  <dcterms:modified xsi:type="dcterms:W3CDTF">2024-12-10T17:26:10Z</dcterms:modified>
  <cp:revision>63</cp:revision>
  <dc:subject/>
  <dc:title>Презентация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Произвольный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8</vt:i4>
  </property>
</Properties>
</file>